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6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6591" autoAdjust="0"/>
  </p:normalViewPr>
  <p:slideViewPr>
    <p:cSldViewPr snapToGrid="0" snapToObjects="1">
      <p:cViewPr>
        <p:scale>
          <a:sx n="72" d="100"/>
          <a:sy n="72" d="100"/>
        </p:scale>
        <p:origin x="-283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B7909-5791-C043-8D04-F57ECBDE0572}" type="datetime1">
              <a:rPr lang="fr-FR" smtClean="0"/>
              <a:t>16/10/18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9382D-1B67-BF4F-BCCC-088D2CB6E8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84372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858E5-AC95-3C41-A656-F3C3CF62236D}" type="datetime1">
              <a:rPr lang="fr-FR" smtClean="0"/>
              <a:t>16/10/18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31C18-17BF-F541-8CD0-0005FFF78A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1988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31C18-17BF-F541-8CD0-0005FFF78ACD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32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771-3A04-5642-9149-F08E23D6C910}" type="datetime1">
              <a:rPr lang="fr-FR" smtClean="0"/>
              <a:t>16/10/18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46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51B-8511-A243-AAA7-51DD3245DEE0}" type="datetime1">
              <a:rPr lang="fr-FR" smtClean="0"/>
              <a:t>16/10/18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86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A031-E724-084C-9A06-FF6CB1D399BE}" type="datetime1">
              <a:rPr lang="fr-FR" smtClean="0"/>
              <a:t>16/10/18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11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9600"/>
            <a:ext cx="8229600" cy="49265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6381-626D-E442-A366-9314AFB3D006}" type="datetime1">
              <a:rPr lang="fr-FR" smtClean="0"/>
              <a:t>16/10/18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37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6D7D-2821-4346-8C64-244B07DB09FE}" type="datetime1">
              <a:rPr lang="fr-FR" smtClean="0"/>
              <a:t>16/10/18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21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79F3-4BF9-D748-8373-A2F5ACEA7CC6}" type="datetime1">
              <a:rPr lang="fr-FR" smtClean="0"/>
              <a:t>16/10/18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62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9993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39696"/>
            <a:ext cx="4040188" cy="42864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19993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839696"/>
            <a:ext cx="4041775" cy="42864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D231-ED7B-9E48-A115-000FDBD6A36F}" type="datetime1">
              <a:rPr lang="fr-FR" smtClean="0"/>
              <a:t>16/10/18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55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222D-CBBF-D74D-9A6D-432D41D10E29}" type="datetime1">
              <a:rPr lang="fr-FR" smtClean="0"/>
              <a:t>16/10/18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39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A12B-01AF-104E-84A4-97D3AD551642}" type="datetime1">
              <a:rPr lang="fr-FR" smtClean="0"/>
              <a:t>16/10/18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08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23187"/>
            <a:ext cx="3008313" cy="99406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023187"/>
            <a:ext cx="5111750" cy="510297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028733"/>
            <a:ext cx="3008313" cy="40974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9460-0DAA-4E43-B81F-FFB1FB2A945C}" type="datetime1">
              <a:rPr lang="fr-FR" smtClean="0"/>
              <a:t>16/10/18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54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29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1076111"/>
            <a:ext cx="8229600" cy="3651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Faire glisser l'image vers l'espace réservé ou cliquer sur l'icône pour l'ajouter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8229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858A-0254-0C4D-948A-E75308D0E3B5}" type="datetime1">
              <a:rPr lang="fr-FR" smtClean="0"/>
              <a:t>16/10/18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36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50F09-E293-9040-BC0B-D52B8931BE15}" type="datetime1">
              <a:rPr lang="fr-FR" smtClean="0"/>
              <a:t>16/10/18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10670-923D-F84E-8717-5A6A7E95162B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52623"/>
          </a:xfrm>
          <a:prstGeom prst="rect">
            <a:avLst/>
          </a:prstGeom>
          <a:solidFill>
            <a:srgbClr val="F06B1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70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77400"/>
            <a:ext cx="7772400" cy="992060"/>
          </a:xfrm>
        </p:spPr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Dossier de candidature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727431"/>
            <a:ext cx="6400800" cy="1752600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Cartographie 2018 &amp; trophées 2019 </a:t>
            </a:r>
            <a:r>
              <a:rPr lang="fr-FR" dirty="0" smtClean="0"/>
              <a:t>Investigation et organisation par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1</a:t>
            </a:fld>
            <a:endParaRPr lang="fr-FR"/>
          </a:p>
        </p:txBody>
      </p:sp>
      <p:pic>
        <p:nvPicPr>
          <p:cNvPr id="5" name="Image 4" descr="mars-lab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9" t="27022" r="11971" b="27741"/>
          <a:stretch/>
        </p:blipFill>
        <p:spPr>
          <a:xfrm>
            <a:off x="1826670" y="4966501"/>
            <a:ext cx="2237563" cy="1344598"/>
          </a:xfrm>
          <a:prstGeom prst="rect">
            <a:avLst/>
          </a:prstGeom>
        </p:spPr>
      </p:pic>
      <p:pic>
        <p:nvPicPr>
          <p:cNvPr id="6" name="Image 5" descr="LogoSpotPink-transparent-orang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089" y="5083620"/>
            <a:ext cx="2853560" cy="98606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933660" y="5207913"/>
            <a:ext cx="7585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 smtClean="0">
                <a:latin typeface="Brush Script MT Italic"/>
                <a:cs typeface="Brush Script MT Italic"/>
              </a:rPr>
              <a:t>&amp;</a:t>
            </a:r>
            <a:endParaRPr lang="fr-FR" sz="5000" dirty="0">
              <a:latin typeface="Brush Script MT Italic"/>
              <a:cs typeface="Brush Script MT Ital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958168"/>
          </a:xfrm>
          <a:prstGeom prst="rect">
            <a:avLst/>
          </a:prstGeom>
          <a:solidFill>
            <a:srgbClr val="F06B1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99876" y="476309"/>
            <a:ext cx="859055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Solutions françaises d’évaluation et/ou d’amélioration du niveau de bien-</a:t>
            </a:r>
            <a:r>
              <a:rPr lang="fr-FR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être au travail</a:t>
            </a:r>
            <a:r>
              <a:rPr lang="fr-FR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endParaRPr lang="fr-FR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697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10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99876" y="35280"/>
            <a:ext cx="8590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H- </a:t>
            </a:r>
            <a:r>
              <a:rPr lang="fr-FR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Analyse des </a:t>
            </a:r>
            <a:r>
              <a:rPr lang="fr-FR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résultats</a:t>
            </a:r>
            <a:endParaRPr lang="fr-FR" sz="4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1677" y="1093754"/>
            <a:ext cx="88022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latin typeface="Calibri"/>
                <a:cs typeface="Calibri"/>
              </a:rPr>
              <a:t>Répondez à la question (illustration libre):</a:t>
            </a:r>
          </a:p>
          <a:p>
            <a:pPr algn="ctr"/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Sous quelles modalités les données sont-elles analysées (tri à plat, analyse factorielle, pondération...) </a:t>
            </a:r>
            <a:r>
              <a:rPr lang="fr-FR" sz="2200" dirty="0" smtClean="0">
                <a:latin typeface="Calibri"/>
                <a:cs typeface="Calibri"/>
              </a:rPr>
              <a:t>?</a:t>
            </a:r>
            <a:endParaRPr lang="fr-FR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8203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11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99876" y="35280"/>
            <a:ext cx="8590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</a:t>
            </a:r>
            <a:r>
              <a:rPr lang="fr-FR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- </a:t>
            </a:r>
            <a:r>
              <a:rPr lang="fr-FR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Restitution des </a:t>
            </a:r>
            <a:r>
              <a:rPr lang="fr-FR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résultats</a:t>
            </a:r>
            <a:endParaRPr lang="fr-FR" sz="4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1677" y="1093754"/>
            <a:ext cx="88022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latin typeface="Calibri"/>
                <a:cs typeface="Calibri"/>
              </a:rPr>
              <a:t>Répondez à la question (illustration libre):</a:t>
            </a:r>
          </a:p>
          <a:p>
            <a:pPr algn="ctr"/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Sous quelles modalités les données sont-elles restituées </a:t>
            </a:r>
            <a:r>
              <a:rPr lang="fr-FR" sz="22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(restitution instantanée</a:t>
            </a:r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, différée, rapport </a:t>
            </a:r>
            <a:r>
              <a:rPr lang="fr-FR" sz="22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envoyé à </a:t>
            </a:r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l'entreprise...) ?</a:t>
            </a:r>
            <a:endParaRPr lang="fr-FR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5188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12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99876" y="35280"/>
            <a:ext cx="85905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J</a:t>
            </a:r>
            <a:r>
              <a:rPr lang="fr-FR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- Comparaison </a:t>
            </a:r>
            <a:r>
              <a:rPr lang="fr-FR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des résultats</a:t>
            </a:r>
            <a:r>
              <a:rPr lang="fr-FR" sz="4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Lucida Grande"/>
                <a:cs typeface="Calibri"/>
              </a:rPr>
              <a:t> </a:t>
            </a:r>
            <a:endParaRPr lang="fr-FR" sz="4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1677" y="1093754"/>
            <a:ext cx="880223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latin typeface="Calibri"/>
                <a:cs typeface="Calibri"/>
              </a:rPr>
              <a:t>Répondez à la question (illustration libre):</a:t>
            </a:r>
          </a:p>
          <a:p>
            <a:pPr algn="ctr"/>
            <a:r>
              <a:rPr lang="fr-FR" sz="20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Les résultats sont-ils comparés à </a:t>
            </a:r>
            <a:r>
              <a:rPr lang="fr-FR" sz="20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une norme ou à un </a:t>
            </a:r>
            <a:r>
              <a:rPr lang="fr-FR" sz="20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benchmark ? </a:t>
            </a:r>
            <a:br>
              <a:rPr lang="fr-FR" sz="20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</a:br>
            <a:r>
              <a:rPr lang="fr-FR" sz="20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Précisez si la construction des </a:t>
            </a:r>
            <a:r>
              <a:rPr lang="fr-FR" sz="20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notes restituées </a:t>
            </a:r>
            <a:r>
              <a:rPr lang="fr-FR" sz="20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s’effectue Ex</a:t>
            </a:r>
            <a:r>
              <a:rPr lang="fr-FR" sz="20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-ante </a:t>
            </a:r>
            <a:r>
              <a:rPr lang="fr-FR" sz="20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ou Ex-post</a:t>
            </a:r>
            <a:endParaRPr lang="fr-FR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0104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13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99876" y="35280"/>
            <a:ext cx="8590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</a:t>
            </a:r>
            <a:r>
              <a:rPr lang="fr-FR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- Utilisation des résultats</a:t>
            </a:r>
            <a:endParaRPr lang="fr-FR" sz="4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1677" y="1093754"/>
            <a:ext cx="88022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latin typeface="Calibri"/>
                <a:cs typeface="Calibri"/>
              </a:rPr>
              <a:t>Répondez à la question (illustration libre):</a:t>
            </a:r>
          </a:p>
          <a:p>
            <a:pPr algn="ctr"/>
            <a:r>
              <a:rPr lang="fr-FR" sz="22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Quel </a:t>
            </a:r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type de plan d’actions est-il proposé aux entreprises (</a:t>
            </a:r>
            <a:r>
              <a:rPr lang="fr-FR" sz="22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curatif, </a:t>
            </a:r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préventif, </a:t>
            </a:r>
            <a:r>
              <a:rPr lang="fr-FR" sz="22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autre) ?</a:t>
            </a:r>
            <a:endParaRPr lang="fr-FR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4434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14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99876" y="35280"/>
            <a:ext cx="859055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</a:t>
            </a:r>
            <a:r>
              <a:rPr lang="fr-FR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- Utilisation </a:t>
            </a:r>
            <a:r>
              <a:rPr lang="fr-FR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et protection des données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1677" y="1093754"/>
            <a:ext cx="8802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latin typeface="Calibri"/>
                <a:cs typeface="Calibri"/>
              </a:rPr>
              <a:t>Répondez à la question (illustration libre):</a:t>
            </a:r>
          </a:p>
          <a:p>
            <a:pPr algn="ctr"/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Comment les données </a:t>
            </a:r>
            <a:r>
              <a:rPr lang="fr-FR" sz="22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sont-elles protégées</a:t>
            </a:r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 </a:t>
            </a:r>
            <a:r>
              <a:rPr lang="fr-FR" sz="22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et par </a:t>
            </a:r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qui sont-elles utilisées ?</a:t>
            </a:r>
            <a:endParaRPr lang="fr-FR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7437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15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99876" y="35280"/>
            <a:ext cx="8590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M</a:t>
            </a:r>
            <a:r>
              <a:rPr lang="fr-FR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- Modèle économique et tarification</a:t>
            </a:r>
            <a:endParaRPr lang="fr-FR" sz="4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1677" y="1093754"/>
            <a:ext cx="8802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latin typeface="Calibri"/>
                <a:cs typeface="Calibri"/>
              </a:rPr>
              <a:t>Répondez à la question (illustration libre):</a:t>
            </a:r>
          </a:p>
          <a:p>
            <a:pPr algn="ctr"/>
            <a:r>
              <a:rPr lang="fr-FR" sz="22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Quelle est la tarification ?</a:t>
            </a:r>
            <a:endParaRPr lang="fr-FR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3281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16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99876" y="35280"/>
            <a:ext cx="8590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N- Conclusion</a:t>
            </a:r>
            <a:endParaRPr lang="fr-FR" sz="4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1677" y="1093754"/>
            <a:ext cx="88022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latin typeface="Calibri"/>
                <a:cs typeface="Calibri"/>
              </a:rPr>
              <a:t>Expression et illustration libres</a:t>
            </a:r>
          </a:p>
        </p:txBody>
      </p:sp>
    </p:spTree>
    <p:extLst>
      <p:ext uri="{BB962C8B-B14F-4D97-AF65-F5344CB8AC3E}">
        <p14:creationId xmlns:p14="http://schemas.microsoft.com/office/powerpoint/2010/main" val="1839259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2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52623"/>
          </a:xfrm>
          <a:prstGeom prst="rect">
            <a:avLst/>
          </a:prstGeom>
          <a:solidFill>
            <a:srgbClr val="F06B1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99876" y="35280"/>
            <a:ext cx="8590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Brush Script MT Italic"/>
              </a:rPr>
              <a:t>Signalétique et informations générales</a:t>
            </a:r>
            <a:endParaRPr lang="fr-FR" sz="4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Brush Script MT Ital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478" y="1781474"/>
            <a:ext cx="8890429" cy="4339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/>
              <a:t>Nom de votre solution d'évaluation et/ou d'amélioration du niveau de bien-être au travail </a:t>
            </a:r>
            <a:r>
              <a:rPr lang="fr-FR" sz="1200" dirty="0" smtClean="0"/>
              <a:t>:</a:t>
            </a:r>
            <a:endParaRPr lang="fr-FR" sz="1200" dirty="0"/>
          </a:p>
          <a:p>
            <a:r>
              <a:rPr lang="fr-FR" sz="1200" dirty="0"/>
              <a:t>Logo de votre solution </a:t>
            </a:r>
            <a:r>
              <a:rPr lang="fr-FR" sz="1200" dirty="0" smtClean="0"/>
              <a:t>:</a:t>
            </a:r>
          </a:p>
          <a:p>
            <a:endParaRPr lang="fr-FR" sz="1200" dirty="0"/>
          </a:p>
          <a:p>
            <a:r>
              <a:rPr lang="fr-FR" sz="1200" dirty="0" smtClean="0"/>
              <a:t>Prénom</a:t>
            </a:r>
            <a:r>
              <a:rPr lang="fr-FR" sz="1200" dirty="0"/>
              <a:t> </a:t>
            </a:r>
            <a:r>
              <a:rPr lang="fr-FR" sz="1200" dirty="0" smtClean="0"/>
              <a:t>Nom :	</a:t>
            </a:r>
            <a:endParaRPr lang="fr-FR" sz="1200" dirty="0"/>
          </a:p>
          <a:p>
            <a:r>
              <a:rPr lang="fr-FR" sz="1200" dirty="0" smtClean="0"/>
              <a:t>Courriel</a:t>
            </a:r>
            <a:r>
              <a:rPr lang="fr-FR" sz="1200" dirty="0"/>
              <a:t> :</a:t>
            </a:r>
          </a:p>
          <a:p>
            <a:r>
              <a:rPr lang="fr-FR" sz="1200" dirty="0"/>
              <a:t>Votre numéro de téléphone </a:t>
            </a:r>
            <a:r>
              <a:rPr lang="fr-FR" sz="1200" dirty="0" smtClean="0"/>
              <a:t>:</a:t>
            </a:r>
            <a:endParaRPr lang="fr-FR" sz="1200" dirty="0"/>
          </a:p>
          <a:p>
            <a:r>
              <a:rPr lang="fr-FR" sz="1200" dirty="0"/>
              <a:t>Nom de votre entreprise </a:t>
            </a:r>
            <a:r>
              <a:rPr lang="fr-FR" sz="1200" dirty="0" smtClean="0"/>
              <a:t>:</a:t>
            </a:r>
            <a:endParaRPr lang="fr-FR" sz="1200" dirty="0"/>
          </a:p>
          <a:p>
            <a:r>
              <a:rPr lang="fr-FR" sz="1200" dirty="0"/>
              <a:t>Votre fonction </a:t>
            </a:r>
            <a:r>
              <a:rPr lang="fr-FR" sz="1200" dirty="0" smtClean="0"/>
              <a:t>:</a:t>
            </a:r>
            <a:endParaRPr lang="fr-FR" sz="1200" dirty="0"/>
          </a:p>
          <a:p>
            <a:endParaRPr lang="fr-FR" sz="1200" dirty="0"/>
          </a:p>
          <a:p>
            <a:r>
              <a:rPr lang="fr-FR" sz="1200" dirty="0" smtClean="0"/>
              <a:t>Combien </a:t>
            </a:r>
            <a:r>
              <a:rPr lang="fr-FR" sz="1200" dirty="0"/>
              <a:t>de personnes ont utilisé au moins une fois votre solution depuis sa création ?</a:t>
            </a:r>
          </a:p>
          <a:p>
            <a:endParaRPr lang="fr-FR" sz="1200" dirty="0"/>
          </a:p>
          <a:p>
            <a:r>
              <a:rPr lang="fr-FR" sz="1200" dirty="0"/>
              <a:t>Quel est le nombre mensuel moyen de connexions à votre solution ?</a:t>
            </a:r>
          </a:p>
          <a:p>
            <a:endParaRPr lang="fr-FR" sz="1200" dirty="0"/>
          </a:p>
          <a:p>
            <a:r>
              <a:rPr lang="fr-FR" sz="1200" dirty="0"/>
              <a:t>Combien d'entreprises sont aujourd'hui clientes de votre solution ?</a:t>
            </a:r>
          </a:p>
          <a:p>
            <a:endParaRPr lang="fr-FR" sz="1200" dirty="0"/>
          </a:p>
          <a:p>
            <a:r>
              <a:rPr lang="fr-FR" sz="1200" dirty="0"/>
              <a:t>Pouvez-vous nous communiquer quelques noms d'entreprises clientes ?</a:t>
            </a:r>
          </a:p>
          <a:p>
            <a:endParaRPr lang="fr-FR" sz="1200" dirty="0"/>
          </a:p>
          <a:p>
            <a:r>
              <a:rPr lang="fr-FR" sz="1200" dirty="0"/>
              <a:t>Votre équipe comporte-t-elle des psychologues ?</a:t>
            </a:r>
          </a:p>
          <a:p>
            <a:endParaRPr lang="fr-FR" sz="1200" dirty="0"/>
          </a:p>
          <a:p>
            <a:r>
              <a:rPr lang="fr-FR" sz="1200" dirty="0"/>
              <a:t>Proposez-vous une version de test de la solution ? </a:t>
            </a:r>
            <a:endParaRPr lang="fr-FR" sz="1200" dirty="0" smtClean="0"/>
          </a:p>
          <a:p>
            <a:r>
              <a:rPr lang="fr-FR" sz="1200" dirty="0" smtClean="0"/>
              <a:t>Si </a:t>
            </a:r>
            <a:r>
              <a:rPr lang="fr-FR" sz="1200" dirty="0"/>
              <a:t>oui, transmettez-nous l'URL :</a:t>
            </a:r>
          </a:p>
          <a:p>
            <a:endParaRPr lang="fr-FR" sz="1200" dirty="0"/>
          </a:p>
          <a:p>
            <a:r>
              <a:rPr lang="fr-FR" sz="1200" dirty="0"/>
              <a:t>Si des avis ont été déposés sur votre solution, transmettez nous l'URL permettant de les consulter </a:t>
            </a:r>
            <a:r>
              <a:rPr lang="fr-FR" sz="1200" dirty="0" smtClean="0"/>
              <a:t>ou ajoutez des captures d’écran :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211677" y="1093754"/>
            <a:ext cx="88022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latin typeface="+mj-lt"/>
                <a:cs typeface="Brush Script MT Italic"/>
              </a:rPr>
              <a:t>Renseignez</a:t>
            </a:r>
            <a:r>
              <a:rPr lang="fr-FR" sz="2200" b="1" dirty="0">
                <a:latin typeface="+mj-lt"/>
                <a:cs typeface="Brush Script MT Italic"/>
              </a:rPr>
              <a:t> ici les informations </a:t>
            </a:r>
            <a:r>
              <a:rPr lang="fr-FR" sz="2200" b="1" dirty="0" smtClean="0">
                <a:latin typeface="+mj-lt"/>
                <a:cs typeface="Brush Script MT Italic"/>
              </a:rPr>
              <a:t>attendues (mise en page libre):</a:t>
            </a:r>
            <a:endParaRPr lang="fr-FR" sz="2200" b="1" dirty="0">
              <a:latin typeface="+mj-lt"/>
              <a:cs typeface="Brush Script MT Italic"/>
            </a:endParaRPr>
          </a:p>
        </p:txBody>
      </p:sp>
    </p:spTree>
    <p:extLst>
      <p:ext uri="{BB962C8B-B14F-4D97-AF65-F5344CB8AC3E}">
        <p14:creationId xmlns:p14="http://schemas.microsoft.com/office/powerpoint/2010/main" val="199234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99876" y="35280"/>
            <a:ext cx="8590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A- Fondements </a:t>
            </a:r>
            <a:r>
              <a:rPr lang="fr-F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théoriques </a:t>
            </a:r>
            <a:r>
              <a:rPr lang="fr-FR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de la solution</a:t>
            </a:r>
            <a:endParaRPr lang="fr-F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1677" y="1093754"/>
            <a:ext cx="8802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latin typeface="Calibri"/>
                <a:cs typeface="Calibri"/>
              </a:rPr>
              <a:t>Répondez à la question (illustration libre):</a:t>
            </a:r>
          </a:p>
          <a:p>
            <a:pPr algn="ctr"/>
            <a:r>
              <a:rPr lang="fr-FR" sz="2200" dirty="0"/>
              <a:t>Sur quels fondements théoriques du bien-être </a:t>
            </a:r>
            <a:r>
              <a:rPr lang="fr-FR" sz="2200" dirty="0" smtClean="0"/>
              <a:t>s'appuie </a:t>
            </a:r>
            <a:r>
              <a:rPr lang="fr-FR" sz="2200" dirty="0"/>
              <a:t>votre solution </a:t>
            </a:r>
            <a:r>
              <a:rPr lang="fr-FR" sz="2200" dirty="0" smtClean="0"/>
              <a:t>?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152952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4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99876" y="35280"/>
            <a:ext cx="85905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B- Champ</a:t>
            </a:r>
            <a:r>
              <a:rPr lang="fr-F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(s) </a:t>
            </a:r>
            <a:r>
              <a:rPr lang="fr-F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d’investigation de </a:t>
            </a:r>
            <a:r>
              <a:rPr lang="fr-F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la solution</a:t>
            </a:r>
            <a:endParaRPr lang="fr-F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1677" y="1093754"/>
            <a:ext cx="88022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latin typeface="Calibri"/>
                <a:cs typeface="Calibri"/>
              </a:rPr>
              <a:t>Répondez à la question (illustration libre):</a:t>
            </a:r>
          </a:p>
          <a:p>
            <a:pPr algn="ctr"/>
            <a:r>
              <a:rPr lang="fr-FR" sz="22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Sous quel angle votre </a:t>
            </a:r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solution investigue-t-elle le bien-être au travail (individus, corps social, organisation…) ?</a:t>
            </a:r>
            <a:endParaRPr lang="fr-FR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726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5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99876" y="35280"/>
            <a:ext cx="8590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</a:t>
            </a:r>
            <a:r>
              <a:rPr lang="fr-FR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- </a:t>
            </a:r>
            <a:r>
              <a:rPr lang="fr-FR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Approche d’évaluation 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1677" y="1093754"/>
            <a:ext cx="88022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latin typeface="Calibri"/>
                <a:cs typeface="Calibri"/>
              </a:rPr>
              <a:t>Répondez à la question (illustration libre):</a:t>
            </a:r>
          </a:p>
          <a:p>
            <a:pPr algn="ctr"/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De quelle manière votre solution évalue-t-elle le bien-être au travail (sondage, diagnostic, autre) ?</a:t>
            </a:r>
            <a:endParaRPr lang="fr-FR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7895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6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99876" y="35280"/>
            <a:ext cx="8590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</a:t>
            </a:r>
            <a:r>
              <a:rPr lang="fr-FR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- Méthode d’évaluation</a:t>
            </a:r>
            <a:endParaRPr lang="fr-FR" sz="4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1677" y="1093754"/>
            <a:ext cx="88022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latin typeface="Calibri"/>
                <a:cs typeface="Calibri"/>
              </a:rPr>
              <a:t>Répondez à la question (illustration libre):</a:t>
            </a:r>
          </a:p>
          <a:p>
            <a:pPr algn="ctr"/>
            <a:r>
              <a:rPr lang="fr-FR" sz="22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Le </a:t>
            </a:r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questionnaire de votre solution est-il quantitatif, </a:t>
            </a:r>
            <a:r>
              <a:rPr lang="fr-FR" sz="22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qualitatif, mixte, directif</a:t>
            </a:r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, semi-directif, ouvert </a:t>
            </a:r>
            <a:r>
              <a:rPr lang="fr-FR" sz="22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?</a:t>
            </a:r>
            <a:endParaRPr lang="fr-FR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8872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7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99876" y="35280"/>
            <a:ext cx="8590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E- Caractéristiques psychométriques</a:t>
            </a:r>
            <a:endParaRPr lang="fr-FR" sz="4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1677" y="1093754"/>
            <a:ext cx="88022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latin typeface="Calibri"/>
                <a:cs typeface="Calibri"/>
              </a:rPr>
              <a:t>Répondez à la question (illustration libre):</a:t>
            </a:r>
          </a:p>
          <a:p>
            <a:pPr algn="ctr"/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Comment avez-vous validé les propriétés psychométriques/de mesure de votre questionnaire ?</a:t>
            </a:r>
            <a:endParaRPr lang="fr-FR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794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8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99876" y="35280"/>
            <a:ext cx="859055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F- Modalités </a:t>
            </a:r>
            <a:r>
              <a:rPr lang="fr-FR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de réponse au questionnaire</a:t>
            </a:r>
            <a:r>
              <a:rPr lang="fr-FR" sz="3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Lucida Grande"/>
                <a:cs typeface="Calibri"/>
              </a:rPr>
              <a:t> </a:t>
            </a:r>
            <a:endParaRPr lang="fr-FR" sz="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1677" y="1093754"/>
            <a:ext cx="88022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latin typeface="Calibri"/>
                <a:cs typeface="Calibri"/>
              </a:rPr>
              <a:t>Répondez à la question (illustration libre):</a:t>
            </a:r>
          </a:p>
          <a:p>
            <a:pPr algn="ctr"/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Quelles sont les modalités de réponse au questionnaire (réponses oui/non, échelle de </a:t>
            </a:r>
            <a:r>
              <a:rPr lang="fr-FR" sz="2200" dirty="0" err="1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Likhert</a:t>
            </a:r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…) ?</a:t>
            </a:r>
            <a:endParaRPr lang="fr-FR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6459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0670-923D-F84E-8717-5A6A7E95162B}" type="slidenum">
              <a:rPr lang="fr-FR" smtClean="0"/>
              <a:t>9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99876" y="35280"/>
            <a:ext cx="85905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G- Conditions</a:t>
            </a:r>
            <a:r>
              <a:rPr lang="fr-FR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Lucida Grande"/>
                <a:cs typeface="Calibri"/>
              </a:rPr>
              <a:t> </a:t>
            </a:r>
            <a:r>
              <a:rPr lang="fr-FR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de passation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1677" y="1093754"/>
            <a:ext cx="88022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latin typeface="Calibri"/>
                <a:cs typeface="Calibri"/>
              </a:rPr>
              <a:t>Répondez à la question (illustration libre):</a:t>
            </a:r>
          </a:p>
          <a:p>
            <a:pPr algn="ctr"/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Par quel canal ou </a:t>
            </a:r>
            <a:r>
              <a:rPr lang="fr-FR" sz="2200" dirty="0" err="1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device</a:t>
            </a:r>
            <a:r>
              <a:rPr lang="fr-FR" sz="22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 les répondants accèdent-ils/répondent-ils au questionnaire ?</a:t>
            </a:r>
            <a:endParaRPr lang="fr-FR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551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eynote1_14092015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Keynote1_14092015.thmx</Template>
  <TotalTime>90</TotalTime>
  <Words>522</Words>
  <Application>Microsoft Macintosh PowerPoint</Application>
  <PresentationFormat>Présentation à l'écran (4:3)</PresentationFormat>
  <Paragraphs>88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Keynote1_14092015</vt:lpstr>
      <vt:lpstr>Dossier de candidature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>SPOTPINK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de candidature</dc:title>
  <dc:subject/>
  <dc:creator>Carole Blancot</dc:creator>
  <cp:keywords/>
  <dc:description/>
  <cp:lastModifiedBy>SPOTPINK</cp:lastModifiedBy>
  <cp:revision>9</cp:revision>
  <dcterms:created xsi:type="dcterms:W3CDTF">2018-10-16T11:04:31Z</dcterms:created>
  <dcterms:modified xsi:type="dcterms:W3CDTF">2018-10-16T12:34:42Z</dcterms:modified>
  <cp:category/>
</cp:coreProperties>
</file>